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TV</c:v>
                </c:pt>
                <c:pt idx="1">
                  <c:v>Интернет</c:v>
                </c:pt>
                <c:pt idx="2">
                  <c:v>Пресса</c:v>
                </c:pt>
                <c:pt idx="3">
                  <c:v>Наружная реклама</c:v>
                </c:pt>
                <c:pt idx="4">
                  <c:v>Радио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0.45</c:v>
                </c:pt>
                <c:pt idx="1">
                  <c:v>0.1</c:v>
                </c:pt>
                <c:pt idx="2">
                  <c:v>0.2</c:v>
                </c:pt>
                <c:pt idx="3">
                  <c:v>0.15000000000000008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8A-477C-AD99-CB1F031104E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428868"/>
            <a:ext cx="7772400" cy="1470025"/>
          </a:xfrm>
        </p:spPr>
        <p:txBody>
          <a:bodyPr>
            <a:normAutofit/>
          </a:bodyPr>
          <a:lstStyle/>
          <a:p>
            <a:r>
              <a:rPr lang="ru-RU" sz="5000" dirty="0" smtClean="0"/>
              <a:t>Рекламная стратегия </a:t>
            </a:r>
            <a:endParaRPr lang="ru-RU" sz="5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Приложения, которых может быть любое количество и которые могут быть очень объемными.</a:t>
            </a:r>
          </a:p>
          <a:p>
            <a:r>
              <a:rPr lang="ru-RU" dirty="0" smtClean="0"/>
              <a:t> Например, в приложение можно включать анализ ЦА, если клиент его не представил, а для логики изложения анализ очень важен. Это могут быть также </a:t>
            </a:r>
            <a:r>
              <a:rPr lang="ru-RU" dirty="0" err="1" smtClean="0"/>
              <a:t>опросник</a:t>
            </a:r>
            <a:r>
              <a:rPr lang="ru-RU" dirty="0" smtClean="0"/>
              <a:t>, образец ответов, все анкеты с ответами и  графики, полученные на основе опроса, которые клиент с удовольствием изучает, потому что это ему полезно и интересно.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618650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Маркетинговый раздел рекламной стратегии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написания первого раздела большую часть информации берут из </a:t>
            </a:r>
            <a:r>
              <a:rPr lang="ru-RU" dirty="0" err="1" smtClean="0"/>
              <a:t>брифа</a:t>
            </a:r>
            <a:r>
              <a:rPr lang="ru-RU" dirty="0" smtClean="0"/>
              <a:t>. Если в </a:t>
            </a:r>
            <a:r>
              <a:rPr lang="ru-RU" dirty="0" err="1" smtClean="0"/>
              <a:t>брифе</a:t>
            </a:r>
            <a:r>
              <a:rPr lang="ru-RU" dirty="0" smtClean="0"/>
              <a:t> её нет, то РА проводит свои исследования или убеждает клиента их провести. Иногда клиент соглашается и делает заказ исследовательской компании, чтобы лучше понять экономическую составляющую своего товара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Рассказывается о товаре. Коротко и </a:t>
            </a:r>
            <a:r>
              <a:rPr lang="ru-RU" dirty="0" smtClean="0"/>
              <a:t>конкретно: </a:t>
            </a:r>
            <a:endParaRPr lang="ru-RU" dirty="0" smtClean="0"/>
          </a:p>
          <a:p>
            <a:r>
              <a:rPr lang="ru-RU" dirty="0" smtClean="0"/>
              <a:t>Название</a:t>
            </a:r>
          </a:p>
          <a:p>
            <a:r>
              <a:rPr lang="ru-RU" dirty="0" smtClean="0"/>
              <a:t>фасовка </a:t>
            </a:r>
          </a:p>
          <a:p>
            <a:r>
              <a:rPr lang="ru-RU" dirty="0" smtClean="0"/>
              <a:t>ценовая ниша </a:t>
            </a:r>
          </a:p>
          <a:p>
            <a:r>
              <a:rPr lang="ru-RU" dirty="0" smtClean="0"/>
              <a:t>положительные и отрицательные моменты </a:t>
            </a:r>
          </a:p>
          <a:p>
            <a:r>
              <a:rPr lang="ru-RU" dirty="0"/>
              <a:t>к</a:t>
            </a:r>
            <a:r>
              <a:rPr lang="ru-RU" dirty="0" smtClean="0"/>
              <a:t>онкуренты</a:t>
            </a:r>
          </a:p>
          <a:p>
            <a:r>
              <a:rPr lang="ru-RU" dirty="0" smtClean="0"/>
              <a:t> география распространения</a:t>
            </a:r>
          </a:p>
          <a:p>
            <a:r>
              <a:rPr lang="ru-RU" dirty="0" smtClean="0"/>
              <a:t> в какой период произойдёт появление на рынке и будет проходить рекламная кампания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r>
              <a:rPr lang="ru-RU" dirty="0" smtClean="0"/>
              <a:t>Первый вывод – чем этот товар будет выгодно отличаться от других аналогичных </a:t>
            </a:r>
            <a:r>
              <a:rPr lang="ru-RU" dirty="0" smtClean="0"/>
              <a:t>товаров </a:t>
            </a:r>
            <a:r>
              <a:rPr lang="ru-RU" dirty="0" smtClean="0"/>
              <a:t>(УТП). Заявление ЦА об УТП, содержащееся в рекламном сообщении, должно быть заметным, понятным и желательно </a:t>
            </a:r>
            <a:r>
              <a:rPr lang="ru-RU" dirty="0" smtClean="0"/>
              <a:t>аргументированным.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Главным должно с тать высказывание потенциального покупателя. Он должен, например, сказать: «Мне нужна оперативная связь со своими близкими. Для этого я куплю такую-то модель мобильного телефона, потому что это дешевый, удобный, надежный способ связи, который мне нужен» 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339003"/>
            <a:ext cx="8229600" cy="4525963"/>
          </a:xfrm>
        </p:spPr>
        <p:txBody>
          <a:bodyPr/>
          <a:lstStyle/>
          <a:p>
            <a:r>
              <a:rPr lang="ru-RU" dirty="0" smtClean="0"/>
              <a:t>Или девушка говорит: «Я хочу быть привлекательной, поэтому я куплю помаду такую-то, так как именно благодаря ей я буду красивой».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Такая фраза обязательно должна присутствовать в с</a:t>
            </a:r>
            <a:r>
              <a:rPr lang="en-US" dirty="0" err="1" smtClean="0"/>
              <a:t>opy</a:t>
            </a:r>
            <a:r>
              <a:rPr lang="en-US" dirty="0" smtClean="0"/>
              <a:t> strategy</a:t>
            </a:r>
            <a:r>
              <a:rPr lang="ru-RU" dirty="0" smtClean="0"/>
              <a:t>. Для нее отводится целая страница. Она четко и концентрированно выражает суть УТП или суть большой креативной </a:t>
            </a:r>
            <a:r>
              <a:rPr lang="ru-RU" dirty="0" smtClean="0"/>
              <a:t>идеи.</a:t>
            </a:r>
            <a:endParaRPr lang="ru-RU" dirty="0" smtClean="0"/>
          </a:p>
          <a:p>
            <a:r>
              <a:rPr lang="ru-RU" dirty="0" smtClean="0"/>
              <a:t> Это следствие всего предыдущего экономического анализа – должен быть сделан четкий вывод, каков главный побудительный мотив для покупки товара рекламодателя, почему покупатель купит именно этот </a:t>
            </a:r>
            <a:r>
              <a:rPr lang="ru-RU" dirty="0" smtClean="0"/>
              <a:t>товар.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Второй </a:t>
            </a:r>
            <a:r>
              <a:rPr lang="ru-RU" dirty="0" smtClean="0"/>
              <a:t>важный вывод – кто является ЦА</a:t>
            </a:r>
          </a:p>
          <a:p>
            <a:r>
              <a:rPr lang="ru-RU" dirty="0" smtClean="0"/>
              <a:t>Надо дать четкий портрет ЦА – пол, возраст, социальное положение, семейное положение, место проживания и т.д.</a:t>
            </a:r>
          </a:p>
          <a:p>
            <a:r>
              <a:rPr lang="ru-RU" dirty="0" smtClean="0"/>
              <a:t>Из характеристики ЦА делается вывод о ее образе жизни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132856"/>
            <a:ext cx="8229600" cy="4525963"/>
          </a:xfrm>
        </p:spPr>
        <p:txBody>
          <a:bodyPr/>
          <a:lstStyle/>
          <a:p>
            <a:r>
              <a:rPr lang="ru-RU" dirty="0" smtClean="0"/>
              <a:t>Таким образом, в завершение экономического обзора делают два  вывода: определяют главные свойства товара и его позиционирование, и «мишень»  с ее образом и ритмом жизни.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1513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Медийный</a:t>
            </a:r>
            <a:r>
              <a:rPr lang="ru-RU" dirty="0" smtClean="0"/>
              <a:t> раздел рекламной стратегии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Во </a:t>
            </a:r>
            <a:r>
              <a:rPr lang="ru-RU" dirty="0" smtClean="0"/>
              <a:t>второй, </a:t>
            </a:r>
            <a:r>
              <a:rPr lang="ru-RU" dirty="0" err="1" smtClean="0"/>
              <a:t>медийной</a:t>
            </a:r>
            <a:r>
              <a:rPr lang="ru-RU" dirty="0" smtClean="0"/>
              <a:t> части вспоминают, что из себя представляет ЦА</a:t>
            </a:r>
          </a:p>
          <a:p>
            <a:r>
              <a:rPr lang="ru-RU" dirty="0" smtClean="0"/>
              <a:t> Если речь идет о товарах широкого потребления, а не о специальных товарах, пишут: «Так как ЦА – люди с достатком таким-то, как правило, потребляют информацию из следующих СМИ…»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229600" cy="4525963"/>
          </a:xfrm>
        </p:spPr>
        <p:txBody>
          <a:bodyPr/>
          <a:lstStyle/>
          <a:p>
            <a:r>
              <a:rPr lang="ru-RU" dirty="0" smtClean="0"/>
              <a:t>Рекламная стратегия – это документ, разрабатываемый рекламным агентством для клиента, состоящий из четырёх разделов:  </a:t>
            </a:r>
          </a:p>
          <a:p>
            <a:pPr marL="2286000" lvl="4" indent="-457200">
              <a:buAutoNum type="arabicParenR"/>
            </a:pPr>
            <a:r>
              <a:rPr lang="ru-RU" dirty="0" smtClean="0"/>
              <a:t>Маркетинговый анализ </a:t>
            </a:r>
          </a:p>
          <a:p>
            <a:pPr marL="2286000" lvl="4" indent="-457200">
              <a:buAutoNum type="arabicParenR"/>
            </a:pPr>
            <a:r>
              <a:rPr lang="ru-RU" dirty="0" err="1" smtClean="0"/>
              <a:t>Медийная</a:t>
            </a:r>
            <a:r>
              <a:rPr lang="ru-RU" dirty="0" smtClean="0"/>
              <a:t> стратегия</a:t>
            </a:r>
          </a:p>
          <a:p>
            <a:pPr marL="2286000" lvl="4" indent="-457200">
              <a:buAutoNum type="arabicParenR"/>
            </a:pPr>
            <a:r>
              <a:rPr lang="ru-RU" dirty="0" smtClean="0"/>
              <a:t>Стратегия </a:t>
            </a:r>
            <a:r>
              <a:rPr lang="en-US" dirty="0" smtClean="0"/>
              <a:t>BTL</a:t>
            </a:r>
            <a:endParaRPr lang="ru-RU" dirty="0" smtClean="0"/>
          </a:p>
          <a:p>
            <a:pPr marL="2286000" lvl="4" indent="-457200">
              <a:buAutoNum type="arabicParenR"/>
            </a:pPr>
            <a:r>
              <a:rPr lang="ru-RU" dirty="0" err="1" smtClean="0"/>
              <a:t>Креативная</a:t>
            </a:r>
            <a:r>
              <a:rPr lang="ru-RU" dirty="0" smtClean="0"/>
              <a:t> стратегия</a:t>
            </a:r>
          </a:p>
          <a:p>
            <a:pPr marL="2286000" lvl="4" indent="-457200">
              <a:buNone/>
            </a:pP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14282" y="5286388"/>
            <a:ext cx="774083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4"/>
            <a:r>
              <a:rPr lang="ru-RU" sz="3200" dirty="0" smtClean="0"/>
              <a:t>А также сопровождаемый приложениями.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клиент – большая иностранная компания, готовая платить за дополнительные исследования ( а они обычно не жалеют на это денег) -проводятся социологические исследования, чтобы узнать, из каких источников эта категория людей потребляет информацию.  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288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   На </a:t>
            </a:r>
            <a:r>
              <a:rPr lang="ru-RU" dirty="0" smtClean="0"/>
              <a:t>следующей странице указывают, какие </a:t>
            </a:r>
            <a:r>
              <a:rPr lang="ru-RU" dirty="0" smtClean="0"/>
              <a:t>СМИ:</a:t>
            </a:r>
            <a:endParaRPr lang="ru-RU" dirty="0" smtClean="0"/>
          </a:p>
          <a:p>
            <a:r>
              <a:rPr lang="ru-RU" dirty="0" smtClean="0"/>
              <a:t>телеканалы</a:t>
            </a:r>
          </a:p>
          <a:p>
            <a:r>
              <a:rPr lang="ru-RU" dirty="0" smtClean="0"/>
              <a:t> радиостанции</a:t>
            </a:r>
          </a:p>
          <a:p>
            <a:r>
              <a:rPr lang="ru-RU" dirty="0" smtClean="0"/>
              <a:t> газеты</a:t>
            </a:r>
          </a:p>
          <a:p>
            <a:r>
              <a:rPr lang="ru-RU" dirty="0" smtClean="0"/>
              <a:t> журналы – относятся к сфере интересов аудитории. Можно каждому из </a:t>
            </a:r>
            <a:r>
              <a:rPr lang="ru-RU" dirty="0" err="1" smtClean="0"/>
              <a:t>выбранныХ</a:t>
            </a:r>
            <a:r>
              <a:rPr lang="ru-RU" dirty="0" smtClean="0"/>
              <a:t>  СМИ отвести по странице, чтобы это выглядело </a:t>
            </a:r>
            <a:r>
              <a:rPr lang="ru-RU" dirty="0" smtClean="0"/>
              <a:t>красиво.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dirty="0" smtClean="0"/>
              <a:t>На такой странице расписывают, какие именно передачи выбранных телеканалов смотрит ЦА и в какие часы оптимально поставить рекламу клиента 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Рассказывая про газеты и журналы, конкретно указывают, на каких страницах должна стоять реклама</a:t>
            </a:r>
          </a:p>
          <a:p>
            <a:r>
              <a:rPr lang="ru-RU" dirty="0" smtClean="0"/>
              <a:t>в печатных СМИ есть политические полосы, экономические ,с материалами на темы культуры, спорта.</a:t>
            </a:r>
            <a:endParaRPr lang="ru-RU" smtClean="0"/>
          </a:p>
          <a:p>
            <a:r>
              <a:rPr lang="ru-RU" smtClean="0"/>
              <a:t> </a:t>
            </a:r>
            <a:r>
              <a:rPr lang="ru-RU" dirty="0" smtClean="0"/>
              <a:t>важно определить, где поставить рекламу, чтобы ее обязательно заметила «мишень». 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Далее определяют размер рекламных объявлений – сколько секунд будут телевизионные и </a:t>
            </a:r>
            <a:r>
              <a:rPr lang="ru-RU" dirty="0" err="1" smtClean="0"/>
              <a:t>радиоролики</a:t>
            </a:r>
            <a:r>
              <a:rPr lang="ru-RU" dirty="0" smtClean="0"/>
              <a:t>, какая площадь должна быть у печатных объявлений. </a:t>
            </a:r>
          </a:p>
          <a:p>
            <a:r>
              <a:rPr lang="ru-RU" dirty="0" smtClean="0"/>
              <a:t> В зависимости от категории  товара определяют, какого размера должны быть объявления. Чем дороже товар, тем больше по размеру должно быть объявление. Иначе люди не поверят в то, что рекламируется качественный товар. 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924944"/>
            <a:ext cx="8229600" cy="4525963"/>
          </a:xfrm>
        </p:spPr>
        <p:txBody>
          <a:bodyPr/>
          <a:lstStyle/>
          <a:p>
            <a:r>
              <a:rPr lang="ru-RU" dirty="0" smtClean="0"/>
              <a:t>определяется количество выходов рекламы и стратегия рекламной кампании. 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229600" cy="4929222"/>
          </a:xfrm>
        </p:spPr>
        <p:txBody>
          <a:bodyPr/>
          <a:lstStyle/>
          <a:p>
            <a:r>
              <a:rPr lang="ru-RU" dirty="0" smtClean="0"/>
              <a:t>Существует шесть тактических вариантов интенсивности рекламной кампании. </a:t>
            </a:r>
            <a:endParaRPr lang="ru-RU" dirty="0"/>
          </a:p>
        </p:txBody>
      </p:sp>
      <p:grpSp>
        <p:nvGrpSpPr>
          <p:cNvPr id="38" name="Группа 37"/>
          <p:cNvGrpSpPr/>
          <p:nvPr/>
        </p:nvGrpSpPr>
        <p:grpSpPr>
          <a:xfrm>
            <a:off x="916551" y="1423794"/>
            <a:ext cx="1786744" cy="1429554"/>
            <a:chOff x="1142182" y="3786984"/>
            <a:chExt cx="1786744" cy="1429554"/>
          </a:xfrm>
        </p:grpSpPr>
        <p:cxnSp>
          <p:nvCxnSpPr>
            <p:cNvPr id="33" name="Прямая со стрелкой 32"/>
            <p:cNvCxnSpPr/>
            <p:nvPr/>
          </p:nvCxnSpPr>
          <p:spPr>
            <a:xfrm rot="5400000" flipH="1" flipV="1">
              <a:off x="428596" y="4500570"/>
              <a:ext cx="142876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>
              <a:off x="1142976" y="5214950"/>
              <a:ext cx="178595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Группа 38"/>
          <p:cNvGrpSpPr/>
          <p:nvPr/>
        </p:nvGrpSpPr>
        <p:grpSpPr>
          <a:xfrm>
            <a:off x="3428198" y="1428736"/>
            <a:ext cx="1786744" cy="1429554"/>
            <a:chOff x="1142182" y="3786984"/>
            <a:chExt cx="1786744" cy="1429554"/>
          </a:xfrm>
        </p:grpSpPr>
        <p:cxnSp>
          <p:nvCxnSpPr>
            <p:cNvPr id="40" name="Прямая со стрелкой 39"/>
            <p:cNvCxnSpPr/>
            <p:nvPr/>
          </p:nvCxnSpPr>
          <p:spPr>
            <a:xfrm rot="5400000" flipH="1" flipV="1">
              <a:off x="428596" y="4500570"/>
              <a:ext cx="142876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Прямая со стрелкой 40"/>
            <p:cNvCxnSpPr/>
            <p:nvPr/>
          </p:nvCxnSpPr>
          <p:spPr>
            <a:xfrm>
              <a:off x="1142976" y="5214950"/>
              <a:ext cx="178595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Прямая соединительная линия 42"/>
          <p:cNvCxnSpPr/>
          <p:nvPr/>
        </p:nvCxnSpPr>
        <p:spPr>
          <a:xfrm>
            <a:off x="928662" y="1857364"/>
            <a:ext cx="135732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4" name="Группа 43"/>
          <p:cNvGrpSpPr/>
          <p:nvPr/>
        </p:nvGrpSpPr>
        <p:grpSpPr>
          <a:xfrm>
            <a:off x="6071404" y="1428736"/>
            <a:ext cx="1786744" cy="1429554"/>
            <a:chOff x="1142182" y="3786984"/>
            <a:chExt cx="1786744" cy="1429554"/>
          </a:xfrm>
        </p:grpSpPr>
        <p:cxnSp>
          <p:nvCxnSpPr>
            <p:cNvPr id="45" name="Прямая со стрелкой 44"/>
            <p:cNvCxnSpPr/>
            <p:nvPr/>
          </p:nvCxnSpPr>
          <p:spPr>
            <a:xfrm rot="5400000" flipH="1" flipV="1">
              <a:off x="428596" y="4500570"/>
              <a:ext cx="142876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Прямая со стрелкой 45"/>
            <p:cNvCxnSpPr/>
            <p:nvPr/>
          </p:nvCxnSpPr>
          <p:spPr>
            <a:xfrm>
              <a:off x="1142976" y="5214950"/>
              <a:ext cx="178595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8" name="Прямая соединительная линия 47"/>
          <p:cNvCxnSpPr/>
          <p:nvPr/>
        </p:nvCxnSpPr>
        <p:spPr>
          <a:xfrm flipV="1">
            <a:off x="3428992" y="1785926"/>
            <a:ext cx="1428760" cy="10715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1" name="Группа 50"/>
          <p:cNvGrpSpPr/>
          <p:nvPr/>
        </p:nvGrpSpPr>
        <p:grpSpPr>
          <a:xfrm>
            <a:off x="928662" y="3213892"/>
            <a:ext cx="1786744" cy="1429554"/>
            <a:chOff x="1142182" y="3786984"/>
            <a:chExt cx="1786744" cy="1429554"/>
          </a:xfrm>
        </p:grpSpPr>
        <p:cxnSp>
          <p:nvCxnSpPr>
            <p:cNvPr id="52" name="Прямая со стрелкой 51"/>
            <p:cNvCxnSpPr/>
            <p:nvPr/>
          </p:nvCxnSpPr>
          <p:spPr>
            <a:xfrm rot="5400000" flipH="1" flipV="1">
              <a:off x="428596" y="4500570"/>
              <a:ext cx="142876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Прямая со стрелкой 52"/>
            <p:cNvCxnSpPr/>
            <p:nvPr/>
          </p:nvCxnSpPr>
          <p:spPr>
            <a:xfrm>
              <a:off x="1142976" y="5214950"/>
              <a:ext cx="178595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5" name="Прямая соединительная линия 54"/>
          <p:cNvCxnSpPr/>
          <p:nvPr/>
        </p:nvCxnSpPr>
        <p:spPr>
          <a:xfrm>
            <a:off x="6072198" y="1857364"/>
            <a:ext cx="1500198" cy="10001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6" name="Группа 55"/>
          <p:cNvGrpSpPr/>
          <p:nvPr/>
        </p:nvGrpSpPr>
        <p:grpSpPr>
          <a:xfrm>
            <a:off x="3428198" y="3213892"/>
            <a:ext cx="1786744" cy="1429554"/>
            <a:chOff x="1142182" y="3786984"/>
            <a:chExt cx="1786744" cy="1429554"/>
          </a:xfrm>
        </p:grpSpPr>
        <p:cxnSp>
          <p:nvCxnSpPr>
            <p:cNvPr id="57" name="Прямая со стрелкой 56"/>
            <p:cNvCxnSpPr/>
            <p:nvPr/>
          </p:nvCxnSpPr>
          <p:spPr>
            <a:xfrm rot="5400000" flipH="1" flipV="1">
              <a:off x="428596" y="4500570"/>
              <a:ext cx="142876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Прямая со стрелкой 57"/>
            <p:cNvCxnSpPr/>
            <p:nvPr/>
          </p:nvCxnSpPr>
          <p:spPr>
            <a:xfrm>
              <a:off x="1142976" y="5214950"/>
              <a:ext cx="178595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9" name="Группа 58"/>
          <p:cNvGrpSpPr/>
          <p:nvPr/>
        </p:nvGrpSpPr>
        <p:grpSpPr>
          <a:xfrm>
            <a:off x="6072198" y="3213892"/>
            <a:ext cx="1786744" cy="1429554"/>
            <a:chOff x="1142182" y="3786984"/>
            <a:chExt cx="1786744" cy="1429554"/>
          </a:xfrm>
        </p:grpSpPr>
        <p:cxnSp>
          <p:nvCxnSpPr>
            <p:cNvPr id="60" name="Прямая со стрелкой 59"/>
            <p:cNvCxnSpPr/>
            <p:nvPr/>
          </p:nvCxnSpPr>
          <p:spPr>
            <a:xfrm rot="5400000" flipH="1" flipV="1">
              <a:off x="428596" y="4500570"/>
              <a:ext cx="142876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Прямая со стрелкой 60"/>
            <p:cNvCxnSpPr/>
            <p:nvPr/>
          </p:nvCxnSpPr>
          <p:spPr>
            <a:xfrm>
              <a:off x="1142976" y="5214950"/>
              <a:ext cx="178595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2" name="Прямоугольник 61"/>
          <p:cNvSpPr/>
          <p:nvPr/>
        </p:nvSpPr>
        <p:spPr>
          <a:xfrm>
            <a:off x="928662" y="3571876"/>
            <a:ext cx="214314" cy="10715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1357290" y="3571876"/>
            <a:ext cx="214314" cy="10715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1785918" y="3571876"/>
            <a:ext cx="214314" cy="10715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428992" y="4357694"/>
            <a:ext cx="214314" cy="2857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3857620" y="3857628"/>
            <a:ext cx="214314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4286248" y="3429000"/>
            <a:ext cx="214314" cy="12144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6072198" y="3429000"/>
            <a:ext cx="214314" cy="12144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500826" y="3857628"/>
            <a:ext cx="214314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6929454" y="4357694"/>
            <a:ext cx="214314" cy="2857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TextBox 71"/>
          <p:cNvSpPr txBox="1"/>
          <p:nvPr/>
        </p:nvSpPr>
        <p:spPr>
          <a:xfrm>
            <a:off x="571472" y="5072074"/>
            <a:ext cx="8143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Типовые варианты интенсивности маркетинговых коммуникаций: </a:t>
            </a:r>
          </a:p>
          <a:p>
            <a:r>
              <a:rPr lang="ru-RU" dirty="0" smtClean="0"/>
              <a:t>1 – ровная интенсивность; 2 – по нарастающей; 3 – по убывающей; 4- поэтапная стратегия (волновая ровная); 5- волновая нарастающая; 6- волновая убывающая  </a:t>
            </a:r>
            <a:endParaRPr lang="ru-RU" dirty="0"/>
          </a:p>
        </p:txBody>
      </p:sp>
      <p:sp>
        <p:nvSpPr>
          <p:cNvPr id="73" name="TextBox 72"/>
          <p:cNvSpPr txBox="1"/>
          <p:nvPr/>
        </p:nvSpPr>
        <p:spPr>
          <a:xfrm>
            <a:off x="626976" y="25003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74" name="TextBox 73"/>
          <p:cNvSpPr txBox="1"/>
          <p:nvPr/>
        </p:nvSpPr>
        <p:spPr>
          <a:xfrm>
            <a:off x="3000364" y="25003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5" name="TextBox 74"/>
          <p:cNvSpPr txBox="1"/>
          <p:nvPr/>
        </p:nvSpPr>
        <p:spPr>
          <a:xfrm>
            <a:off x="5770512" y="25003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76" name="TextBox 75"/>
          <p:cNvSpPr txBox="1"/>
          <p:nvPr/>
        </p:nvSpPr>
        <p:spPr>
          <a:xfrm>
            <a:off x="642910" y="42862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77" name="TextBox 76"/>
          <p:cNvSpPr txBox="1"/>
          <p:nvPr/>
        </p:nvSpPr>
        <p:spPr>
          <a:xfrm>
            <a:off x="3071802" y="42862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78" name="TextBox 77"/>
          <p:cNvSpPr txBox="1"/>
          <p:nvPr/>
        </p:nvSpPr>
        <p:spPr>
          <a:xfrm>
            <a:off x="5715008" y="42862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525963"/>
          </a:xfrm>
        </p:spPr>
        <p:txBody>
          <a:bodyPr/>
          <a:lstStyle/>
          <a:p>
            <a:r>
              <a:rPr lang="ru-RU" dirty="0" smtClean="0"/>
              <a:t>Для предвыборной кампании лучше подходит нарастающая интенсивность, чтобы ко дню голосования рекламное давление на аудиторию было особенно сильным.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4525963"/>
          </a:xfrm>
        </p:spPr>
        <p:txBody>
          <a:bodyPr/>
          <a:lstStyle/>
          <a:p>
            <a:r>
              <a:rPr lang="ru-RU" dirty="0" smtClean="0"/>
              <a:t>Если на рынок выводится новый товар </a:t>
            </a:r>
            <a:r>
              <a:rPr lang="en-US" dirty="0" smtClean="0"/>
              <a:t>FSCMG</a:t>
            </a:r>
            <a:r>
              <a:rPr lang="ru-RU" dirty="0" smtClean="0"/>
              <a:t>, то лучше использовать волновую интенсивность. 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Убывающая интенсивность подходит, например, для рекламы нового автомобиля. Сразу делается большая рекламная кампания </a:t>
            </a:r>
            <a:r>
              <a:rPr lang="ru-RU" dirty="0" err="1" smtClean="0"/>
              <a:t>наТВ</a:t>
            </a:r>
            <a:r>
              <a:rPr lang="ru-RU" dirty="0" smtClean="0"/>
              <a:t>, информация </a:t>
            </a:r>
            <a:r>
              <a:rPr lang="ru-RU" dirty="0" smtClean="0"/>
              <a:t>в автомобильных журналах, делается презентация на автосалоне, т.е. много денег вкладывается на начальном этапе.  </a:t>
            </a:r>
          </a:p>
          <a:p>
            <a:r>
              <a:rPr lang="ru-RU" dirty="0" smtClean="0"/>
              <a:t>Когда же автомобиль начинают покупать и их количество на складе подходит к концу, то рекламы надо давать все меньше и меньше, пока кампания не завершится. 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6126163"/>
          </a:xfrm>
        </p:spPr>
        <p:txBody>
          <a:bodyPr>
            <a:normAutofit/>
          </a:bodyPr>
          <a:lstStyle/>
          <a:p>
            <a:r>
              <a:rPr lang="ru-RU" sz="2300" dirty="0" smtClean="0"/>
              <a:t>На следующем этапе </a:t>
            </a:r>
            <a:r>
              <a:rPr lang="ru-RU" sz="2300" dirty="0" err="1" smtClean="0"/>
              <a:t>медийного</a:t>
            </a:r>
            <a:r>
              <a:rPr lang="ru-RU" sz="2300" dirty="0" smtClean="0"/>
              <a:t> раздела определяется, </a:t>
            </a:r>
          </a:p>
          <a:p>
            <a:pPr>
              <a:buNone/>
            </a:pPr>
            <a:r>
              <a:rPr lang="ru-RU" sz="2300" dirty="0" smtClean="0"/>
              <a:t>как конкретно будет проходить рекламная кампания. </a:t>
            </a:r>
          </a:p>
          <a:p>
            <a:pPr>
              <a:buNone/>
            </a:pPr>
            <a:r>
              <a:rPr lang="ru-RU" sz="2300" dirty="0" smtClean="0"/>
              <a:t>Это может быть примерно так. </a:t>
            </a:r>
          </a:p>
          <a:p>
            <a:pPr algn="ctr">
              <a:buNone/>
            </a:pPr>
            <a:r>
              <a:rPr lang="ru-RU" sz="2300" b="1" dirty="0" smtClean="0"/>
              <a:t> 	График выхода рекламы по неделям </a:t>
            </a:r>
          </a:p>
          <a:p>
            <a:pPr algn="ctr">
              <a:buNone/>
            </a:pPr>
            <a:endParaRPr lang="ru-RU" sz="23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28662" y="1928802"/>
          <a:ext cx="7566394" cy="35075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17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26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3583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Рекламный носитель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319">
                <a:tc>
                  <a:txBody>
                    <a:bodyPr/>
                    <a:lstStyle/>
                    <a:p>
                      <a:r>
                        <a:rPr lang="ru-RU" dirty="0" smtClean="0"/>
                        <a:t>Телевидение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 smtClean="0"/>
                        <a:t>х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 smtClean="0"/>
                        <a:t>х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 smtClean="0"/>
                        <a:t>х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 smtClean="0"/>
                        <a:t>х</a:t>
                      </a:r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319">
                <a:tc>
                  <a:txBody>
                    <a:bodyPr/>
                    <a:lstStyle/>
                    <a:p>
                      <a:r>
                        <a:rPr lang="ru-RU" dirty="0" smtClean="0"/>
                        <a:t>Наружная реклама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 smtClean="0"/>
                        <a:t>х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 smtClean="0"/>
                        <a:t>х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 smtClean="0"/>
                        <a:t>х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 smtClean="0"/>
                        <a:t>х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 smtClean="0"/>
                        <a:t>х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 smtClean="0"/>
                        <a:t>х</a:t>
                      </a:r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319">
                <a:tc>
                  <a:txBody>
                    <a:bodyPr/>
                    <a:lstStyle/>
                    <a:p>
                      <a:r>
                        <a:rPr lang="ru-RU" dirty="0" smtClean="0"/>
                        <a:t>Радио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 smtClean="0"/>
                        <a:t>х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 smtClean="0"/>
                        <a:t>х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 smtClean="0"/>
                        <a:t>х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Х</a:t>
                      </a:r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5539"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Интернет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/>
                        <a:t>1/2х</a:t>
                      </a:r>
                    </a:p>
                    <a:p>
                      <a:pPr algn="ctr"/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/>
                        <a:t>1/2х</a:t>
                      </a:r>
                    </a:p>
                    <a:p>
                      <a:pPr algn="ctr"/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/>
                        <a:t>1/2х</a:t>
                      </a:r>
                    </a:p>
                    <a:p>
                      <a:pPr algn="ctr"/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/>
                        <a:t>1/2х</a:t>
                      </a:r>
                    </a:p>
                    <a:p>
                      <a:pPr algn="ctr"/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/>
                        <a:t>1/2х</a:t>
                      </a:r>
                    </a:p>
                    <a:p>
                      <a:pPr algn="ctr"/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1/2х</a:t>
                      </a:r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319">
                <a:tc>
                  <a:txBody>
                    <a:bodyPr/>
                    <a:lstStyle/>
                    <a:p>
                      <a:r>
                        <a:rPr lang="ru-RU" dirty="0" smtClean="0"/>
                        <a:t>Газеты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 smtClean="0"/>
                        <a:t>х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 smtClean="0"/>
                        <a:t>х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6319">
                <a:tc>
                  <a:txBody>
                    <a:bodyPr/>
                    <a:lstStyle/>
                    <a:p>
                      <a:r>
                        <a:rPr lang="ru-RU" dirty="0" smtClean="0"/>
                        <a:t>Журналы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 smtClean="0"/>
                        <a:t>х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 smtClean="0"/>
                        <a:t>х</a:t>
                      </a:r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Стратегия рекламной кампании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43174" y="571480"/>
            <a:ext cx="3429024" cy="50006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БРИФ</a:t>
            </a:r>
            <a:endParaRPr lang="ru-RU" dirty="0"/>
          </a:p>
        </p:txBody>
      </p:sp>
      <p:cxnSp>
        <p:nvCxnSpPr>
          <p:cNvPr id="6" name="Прямая со стрелкой 5"/>
          <p:cNvCxnSpPr>
            <a:stCxn id="4" idx="2"/>
          </p:cNvCxnSpPr>
          <p:nvPr/>
        </p:nvCxnSpPr>
        <p:spPr>
          <a:xfrm rot="5400000">
            <a:off x="4143372" y="128586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1928794" y="1428736"/>
            <a:ext cx="4929222" cy="50006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МАРКЕТИНГОВЫЙ АНАЛИЗ 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rot="16200000" flipH="1">
            <a:off x="4143373" y="2143116"/>
            <a:ext cx="428629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Скругленный прямоугольник 16"/>
          <p:cNvSpPr/>
          <p:nvPr/>
        </p:nvSpPr>
        <p:spPr>
          <a:xfrm>
            <a:off x="1142976" y="2285992"/>
            <a:ext cx="6572296" cy="50006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КОММУНИКАЦИОННАЯ СТРАТЕГИЯ </a:t>
            </a:r>
            <a:endParaRPr lang="ru-RU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1785918" y="2786058"/>
            <a:ext cx="214314" cy="428628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4214810" y="2786058"/>
            <a:ext cx="214314" cy="428628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6858016" y="2786058"/>
            <a:ext cx="214314" cy="428628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000100" y="3214686"/>
            <a:ext cx="1785950" cy="10001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МЕДИЙНАЯ</a:t>
            </a:r>
          </a:p>
          <a:p>
            <a:pPr algn="ctr"/>
            <a:r>
              <a:rPr lang="ru-RU" dirty="0" smtClean="0"/>
              <a:t>СТРАТЕГИЯ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072198" y="3214686"/>
            <a:ext cx="1785950" cy="10001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СТРАТЕГИЯ </a:t>
            </a:r>
            <a:r>
              <a:rPr lang="en-US" dirty="0" smtClean="0"/>
              <a:t>BTL</a:t>
            </a:r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428992" y="3214686"/>
            <a:ext cx="1785950" cy="10001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КРЕАТИВНАЯ</a:t>
            </a:r>
          </a:p>
          <a:p>
            <a:pPr algn="ctr"/>
            <a:r>
              <a:rPr lang="ru-RU" dirty="0" smtClean="0"/>
              <a:t>СТРАТЕГИЯ</a:t>
            </a:r>
            <a:endParaRPr lang="ru-RU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2786050" y="3500438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0800000">
            <a:off x="2786050" y="3929066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5214942" y="357187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>
            <a:off x="5214942" y="392906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22" idx="2"/>
          </p:cNvCxnSpPr>
          <p:nvPr/>
        </p:nvCxnSpPr>
        <p:spPr>
          <a:xfrm rot="16200000" flipH="1">
            <a:off x="2803909" y="3303983"/>
            <a:ext cx="428630" cy="22502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Скругленный прямоугольник 34"/>
          <p:cNvSpPr/>
          <p:nvPr/>
        </p:nvSpPr>
        <p:spPr>
          <a:xfrm>
            <a:off x="1500166" y="4643446"/>
            <a:ext cx="5834033" cy="221455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ИНТЕГРИРОВАННЫЕ МАРКЕТИНГОВЫЕ КОММУНИКАЦИИ:</a:t>
            </a:r>
          </a:p>
          <a:p>
            <a:pPr algn="ctr"/>
            <a:r>
              <a:rPr lang="ru-RU" dirty="0" smtClean="0"/>
              <a:t>-Комплексное </a:t>
            </a:r>
            <a:r>
              <a:rPr lang="ru-RU" dirty="0" err="1" smtClean="0"/>
              <a:t>медийное</a:t>
            </a:r>
            <a:r>
              <a:rPr lang="ru-RU" dirty="0" smtClean="0"/>
              <a:t> размещение.</a:t>
            </a:r>
          </a:p>
          <a:p>
            <a:pPr algn="ctr">
              <a:buFontTx/>
              <a:buChar char="-"/>
            </a:pPr>
            <a:r>
              <a:rPr lang="ru-RU" dirty="0" smtClean="0"/>
              <a:t>Единое рекламное сообщение</a:t>
            </a:r>
          </a:p>
          <a:p>
            <a:pPr algn="ctr">
              <a:buFontTx/>
              <a:buChar char="-"/>
            </a:pPr>
            <a:r>
              <a:rPr lang="ru-RU" dirty="0" smtClean="0"/>
              <a:t> Эффективный </a:t>
            </a:r>
            <a:r>
              <a:rPr lang="en-US" dirty="0" smtClean="0"/>
              <a:t>BTL</a:t>
            </a:r>
            <a:endParaRPr lang="ru-RU" dirty="0" smtClean="0"/>
          </a:p>
          <a:p>
            <a:pPr algn="ctr"/>
            <a:r>
              <a:rPr lang="ru-RU" dirty="0" smtClean="0"/>
              <a:t>____________________________________</a:t>
            </a:r>
          </a:p>
          <a:p>
            <a:pPr algn="ctr"/>
            <a:r>
              <a:rPr lang="ru-RU" dirty="0" smtClean="0"/>
              <a:t>Общий бюджет и сроки рекламной кампании </a:t>
            </a:r>
          </a:p>
          <a:p>
            <a:pPr algn="ctr">
              <a:buFontTx/>
              <a:buChar char="-"/>
            </a:pPr>
            <a:endParaRPr lang="ru-RU" dirty="0"/>
          </a:p>
        </p:txBody>
      </p:sp>
      <p:cxnSp>
        <p:nvCxnSpPr>
          <p:cNvPr id="38" name="Прямая со стрелкой 37"/>
          <p:cNvCxnSpPr>
            <a:stCxn id="23" idx="2"/>
          </p:cNvCxnSpPr>
          <p:nvPr/>
        </p:nvCxnSpPr>
        <p:spPr>
          <a:xfrm rot="5400000">
            <a:off x="5554272" y="3232547"/>
            <a:ext cx="428630" cy="23931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>
            <a:off x="4179092" y="4393414"/>
            <a:ext cx="357191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Наружная реклама размещается на протяжении всей рекламной кампании.</a:t>
            </a:r>
          </a:p>
          <a:p>
            <a:r>
              <a:rPr lang="ru-RU" dirty="0" smtClean="0"/>
              <a:t> Теле реклама -на 2-й и 3-й неделях и на двух последних неделях.</a:t>
            </a:r>
          </a:p>
          <a:p>
            <a:r>
              <a:rPr lang="ru-RU" dirty="0" smtClean="0"/>
              <a:t> Радиореклама с 3-й недели и до  конца кампании. </a:t>
            </a:r>
          </a:p>
          <a:p>
            <a:r>
              <a:rPr lang="ru-RU" dirty="0" smtClean="0"/>
              <a:t>Интернет хорошо будет задействован равномерно по половине недели.</a:t>
            </a:r>
          </a:p>
          <a:p>
            <a:r>
              <a:rPr lang="ru-RU" dirty="0" smtClean="0"/>
              <a:t> Реклама в газетах выйдет в течении двух недель в середине кампании. </a:t>
            </a:r>
          </a:p>
          <a:p>
            <a:r>
              <a:rPr lang="ru-RU" dirty="0" smtClean="0"/>
              <a:t>журналы выходят раз в месяц, значит за этот период рекламу в журналах можно разместить только два раза. 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Дальше представляют конкретный </a:t>
            </a:r>
            <a:r>
              <a:rPr lang="ru-RU" dirty="0" err="1" smtClean="0"/>
              <a:t>медиаплан</a:t>
            </a:r>
            <a:r>
              <a:rPr lang="ru-RU" dirty="0" smtClean="0"/>
              <a:t> – документ, состоящий из трех частей. Первая часть – календарный план-график выхода рекламы с указанием конкретных СМИ, времени выхода и форматов рекламных объявлений.</a:t>
            </a:r>
          </a:p>
          <a:p>
            <a:r>
              <a:rPr lang="ru-RU" dirty="0" smtClean="0"/>
              <a:t> Вторая часть – это соответствующая плану-графику смета с учетом всех скидок и надбавок, а также налогов и агентской комиссии. </a:t>
            </a:r>
          </a:p>
          <a:p>
            <a:r>
              <a:rPr lang="ru-RU" dirty="0" smtClean="0"/>
              <a:t>Третья – </a:t>
            </a:r>
            <a:r>
              <a:rPr lang="ru-RU" dirty="0" err="1" smtClean="0"/>
              <a:t>медиаобсчет</a:t>
            </a:r>
            <a:r>
              <a:rPr lang="ru-RU" dirty="0" smtClean="0"/>
              <a:t>, где рассчитывают основные параметры представленного </a:t>
            </a:r>
            <a:r>
              <a:rPr lang="ru-RU" dirty="0" err="1" smtClean="0"/>
              <a:t>медиаплана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132856"/>
            <a:ext cx="7572396" cy="4525963"/>
          </a:xfrm>
        </p:spPr>
        <p:txBody>
          <a:bodyPr/>
          <a:lstStyle/>
          <a:p>
            <a:r>
              <a:rPr lang="ru-RU" dirty="0" smtClean="0"/>
              <a:t>Клиенту экономически выгодно работать со СМИ через РА. </a:t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dirty="0" smtClean="0"/>
              <a:t>Важная</a:t>
            </a:r>
            <a:r>
              <a:rPr lang="ru-RU" dirty="0" smtClean="0"/>
              <a:t> </a:t>
            </a:r>
            <a:r>
              <a:rPr lang="ru-RU" dirty="0" smtClean="0"/>
              <a:t>составляющая </a:t>
            </a:r>
            <a:r>
              <a:rPr lang="ru-RU" dirty="0" err="1" smtClean="0"/>
              <a:t>медиаплана</a:t>
            </a:r>
            <a:r>
              <a:rPr lang="ru-RU" dirty="0" smtClean="0"/>
              <a:t> – бюджет рекламной кампании. 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r>
              <a:rPr lang="ru-RU" dirty="0" smtClean="0"/>
              <a:t>Когда</a:t>
            </a:r>
            <a:r>
              <a:rPr lang="ru-RU" dirty="0" smtClean="0"/>
              <a:t> </a:t>
            </a:r>
            <a:r>
              <a:rPr lang="ru-RU" dirty="0" smtClean="0"/>
              <a:t>клиент заранее объявляет, что может выделить на рекламную кампанию конкретную сумму </a:t>
            </a:r>
            <a:r>
              <a:rPr lang="ru-RU" dirty="0" smtClean="0"/>
              <a:t>денег</a:t>
            </a:r>
            <a:r>
              <a:rPr lang="ru-RU" dirty="0" smtClean="0"/>
              <a:t>(</a:t>
            </a:r>
            <a:r>
              <a:rPr lang="ru-RU" dirty="0" smtClean="0"/>
              <a:t>оптимальный вариант),тогда </a:t>
            </a:r>
            <a:r>
              <a:rPr lang="ru-RU" dirty="0" smtClean="0"/>
              <a:t>РА </a:t>
            </a:r>
            <a:r>
              <a:rPr lang="ru-RU" dirty="0" smtClean="0"/>
              <a:t>подгоняет рекламную кампанию </a:t>
            </a:r>
            <a:r>
              <a:rPr lang="ru-RU" dirty="0" smtClean="0"/>
              <a:t>под бюджет клиента.  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Лучше, если РА предлагает клиенту не один, а три варианта бюджета.</a:t>
            </a:r>
          </a:p>
          <a:p>
            <a:r>
              <a:rPr lang="ru-RU" dirty="0" smtClean="0"/>
              <a:t> Один – оптимальный, со средним количеством расходов на рекламу,</a:t>
            </a:r>
          </a:p>
          <a:p>
            <a:r>
              <a:rPr lang="ru-RU" dirty="0" smtClean="0"/>
              <a:t>второй – с меньшими затратами, </a:t>
            </a:r>
          </a:p>
          <a:p>
            <a:r>
              <a:rPr lang="ru-RU" dirty="0" smtClean="0"/>
              <a:t>третий – с большими. Клиенту объясняют преимущества и недостатки всех вариантов.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Если будет маленький рекламный бюджет, то потребуется больше времени, чтобы достигнуть заданных маркетинговых целей.</a:t>
            </a:r>
          </a:p>
          <a:p>
            <a:r>
              <a:rPr lang="ru-RU" dirty="0" smtClean="0"/>
              <a:t> Если бюджет будет большой, то можно их достигнуть быстро.</a:t>
            </a:r>
          </a:p>
          <a:p>
            <a:r>
              <a:rPr lang="ru-RU" dirty="0" smtClean="0"/>
              <a:t> оптимальный бюджет – это наилучший с точки зрения РА. Но клиент не всегда выбирает оптимальный бюджет, иногда даже предпочитает дорогой. 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060848"/>
            <a:ext cx="8229600" cy="4525963"/>
          </a:xfrm>
        </p:spPr>
        <p:txBody>
          <a:bodyPr/>
          <a:lstStyle/>
          <a:p>
            <a:r>
              <a:rPr lang="ru-RU" dirty="0" smtClean="0"/>
              <a:t>В конце второй части </a:t>
            </a:r>
            <a:r>
              <a:rPr lang="en-US" dirty="0" smtClean="0"/>
              <a:t>copy strategy </a:t>
            </a:r>
            <a:r>
              <a:rPr lang="ru-RU" dirty="0" smtClean="0"/>
              <a:t>можно подтвердить свои расчеты визуально, нарисовав «блинчик» с указанием всех расходов на </a:t>
            </a:r>
            <a:r>
              <a:rPr lang="ru-RU" dirty="0" smtClean="0"/>
              <a:t>СМИ. </a:t>
            </a:r>
            <a:r>
              <a:rPr lang="ru-RU" dirty="0" smtClean="0"/>
              <a:t>Тогда клиент наглядно увидит, сколько денег он должен потратить на </a:t>
            </a:r>
            <a:r>
              <a:rPr lang="ru-RU" dirty="0" err="1" smtClean="0"/>
              <a:t>ТВ,радио</a:t>
            </a:r>
            <a:r>
              <a:rPr lang="ru-RU" dirty="0" smtClean="0"/>
              <a:t> и т.д.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285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Схематическое представление рекламного бюджета по СМИ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20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Стратегия </a:t>
            </a:r>
            <a:r>
              <a:rPr lang="en-US" dirty="0" smtClean="0"/>
              <a:t>BTL-</a:t>
            </a:r>
            <a:r>
              <a:rPr lang="ru-RU" dirty="0" smtClean="0"/>
              <a:t>коммуникаций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708920"/>
            <a:ext cx="8229600" cy="4525963"/>
          </a:xfrm>
        </p:spPr>
        <p:txBody>
          <a:bodyPr/>
          <a:lstStyle/>
          <a:p>
            <a:r>
              <a:rPr lang="ru-RU" dirty="0" smtClean="0"/>
              <a:t> В разделе «Стратегия </a:t>
            </a:r>
            <a:r>
              <a:rPr lang="en-US" dirty="0" smtClean="0"/>
              <a:t>BTL-</a:t>
            </a:r>
            <a:r>
              <a:rPr lang="ru-RU" dirty="0" smtClean="0"/>
              <a:t>коммуникаций» описывают предложения агентства по стимулированию сбыта. </a:t>
            </a: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Описание идеи и логики </a:t>
            </a:r>
            <a:r>
              <a:rPr lang="en-US" dirty="0" smtClean="0"/>
              <a:t>BTL</a:t>
            </a:r>
            <a:r>
              <a:rPr lang="ru-RU" dirty="0" smtClean="0"/>
              <a:t>-акции отражается в документе под названием механика акции, который готовит агентство. Фактически это суть стратегии </a:t>
            </a:r>
            <a:r>
              <a:rPr lang="en-US" dirty="0" smtClean="0"/>
              <a:t>BTL</a:t>
            </a:r>
            <a:r>
              <a:rPr lang="ru-RU" dirty="0" smtClean="0"/>
              <a:t>-коммуникаций.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Презентация </a:t>
            </a:r>
            <a:r>
              <a:rPr lang="ru-RU" dirty="0" smtClean="0"/>
              <a:t>предложений и </a:t>
            </a:r>
            <a:r>
              <a:rPr lang="ru-RU" dirty="0" smtClean="0"/>
              <a:t>идей </a:t>
            </a:r>
            <a:r>
              <a:rPr lang="ru-RU" dirty="0" smtClean="0"/>
              <a:t>РА для клиента:</a:t>
            </a:r>
          </a:p>
          <a:p>
            <a:r>
              <a:rPr lang="ru-RU" dirty="0" smtClean="0"/>
              <a:t> со стороны клиента приходит несколько человек, </a:t>
            </a:r>
          </a:p>
          <a:p>
            <a:r>
              <a:rPr lang="ru-RU" dirty="0" smtClean="0"/>
              <a:t>с документа, в котором эти стратегии изложены, делают несколько копий для каждого представителя клиента.</a:t>
            </a:r>
          </a:p>
          <a:p>
            <a:r>
              <a:rPr lang="ru-RU" dirty="0" smtClean="0"/>
              <a:t> Отсюда и пошло выражение </a:t>
            </a:r>
            <a:r>
              <a:rPr lang="en-US" dirty="0" smtClean="0"/>
              <a:t>copy strategy</a:t>
            </a:r>
            <a:r>
              <a:rPr lang="ru-RU" dirty="0" smtClean="0"/>
              <a:t>, которое стало общеупотребляемым в рекламном  бизнесе. </a:t>
            </a: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механике акции отражены следующие ключевые моменты: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Название акции.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Место проведения акции.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Период проведение акции.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Кто может принять участие в акции. </a:t>
            </a:r>
          </a:p>
          <a:p>
            <a:pPr marL="514350" indent="-514350">
              <a:buAutoNum type="arabicPeriod"/>
            </a:pPr>
            <a:r>
              <a:rPr lang="ru-RU" dirty="0" smtClean="0"/>
              <a:t> Мотивация: призовой фонд акции, особые условия и другие поощрения. </a:t>
            </a:r>
          </a:p>
          <a:p>
            <a:pPr marL="514350" indent="-514350">
              <a:buAutoNum type="arabicPeriod"/>
            </a:pPr>
            <a:r>
              <a:rPr lang="ru-RU" dirty="0" smtClean="0"/>
              <a:t>Что необходимо сделать, чтобы принять участие в акции – раздел, в котором отражена логика взаимодействия покупателя с товаром и рекламодателем. 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Правила определения победителей.</a:t>
            </a:r>
          </a:p>
          <a:p>
            <a:pPr marL="514350" indent="-514350">
              <a:buAutoNum type="arabicPeriod"/>
            </a:pPr>
            <a:r>
              <a:rPr lang="ru-RU" dirty="0" smtClean="0"/>
              <a:t> Порядок получения призов, бонус, баллов и пр. </a:t>
            </a:r>
          </a:p>
          <a:p>
            <a:pPr marL="514350" indent="-514350">
              <a:buAutoNum type="arabicPeriod"/>
            </a:pPr>
            <a:r>
              <a:rPr lang="ru-RU" dirty="0" smtClean="0"/>
              <a:t>Дополнительные условия акции. 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780928"/>
            <a:ext cx="8229600" cy="4525963"/>
          </a:xfrm>
        </p:spPr>
        <p:txBody>
          <a:bodyPr/>
          <a:lstStyle/>
          <a:p>
            <a:r>
              <a:rPr lang="ru-RU" dirty="0" smtClean="0"/>
              <a:t>Кроме того, агентство разрабатывает </a:t>
            </a:r>
            <a:r>
              <a:rPr lang="ru-RU" dirty="0" err="1" smtClean="0"/>
              <a:t>слоган</a:t>
            </a:r>
            <a:r>
              <a:rPr lang="ru-RU" dirty="0" smtClean="0"/>
              <a:t> и ключевой </a:t>
            </a:r>
            <a:r>
              <a:rPr lang="ru-RU" dirty="0" err="1" smtClean="0"/>
              <a:t>вижуал</a:t>
            </a:r>
            <a:r>
              <a:rPr lang="ru-RU" dirty="0" smtClean="0"/>
              <a:t> (изображение) акции. </a:t>
            </a: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В зависимости от сложности можно выделить простые акции, для проведения которых достаточно механики акции, которые требуют </a:t>
            </a:r>
            <a:r>
              <a:rPr lang="ru-RU" dirty="0" err="1" smtClean="0"/>
              <a:t>прописания</a:t>
            </a:r>
            <a:r>
              <a:rPr lang="ru-RU" dirty="0" smtClean="0"/>
              <a:t> и доведения  до участников «Условий участия в акции», в некоторых случаях требуется регистрация акции в соответствии с требованиями законодательства.  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Примерами проведения простых акций может быть проведение дегустации нового печенья в продуктовом магазине или, раздача листовок с предложением скидки в магазине одежды, или использование «примотки» к товару (например, купи стиральный порошок, получи </a:t>
            </a:r>
            <a:r>
              <a:rPr lang="ru-RU" dirty="0" err="1" smtClean="0"/>
              <a:t>ополаскиватель</a:t>
            </a:r>
            <a:r>
              <a:rPr lang="ru-RU" dirty="0" smtClean="0"/>
              <a:t> бесплатно). </a:t>
            </a: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Примером сложной акции может быть предоставление определенного количества ценных призов, которые  гарантированно выдаются при </a:t>
            </a:r>
            <a:r>
              <a:rPr lang="ru-RU" dirty="0" smtClean="0"/>
              <a:t>выполнении </a:t>
            </a:r>
            <a:r>
              <a:rPr lang="ru-RU" dirty="0" smtClean="0"/>
              <a:t>определенных условий (например, покупка не менее трех товаров в течение месяца) и розыгрыш главного приза среди 10 самых активных покупателей. </a:t>
            </a:r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/>
          <a:lstStyle/>
          <a:p>
            <a:r>
              <a:rPr lang="ru-RU" dirty="0" smtClean="0"/>
              <a:t>Например, распространенная акция, проводимая сетевыми продуктовыми магазинами: совершай покупки, накапливай баллы для оплаты следующих покупок или получения ценных призов. </a:t>
            </a:r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355593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Подобные </a:t>
            </a:r>
            <a:r>
              <a:rPr lang="ru-RU" dirty="0" smtClean="0"/>
              <a:t>акции решают сразу две маркетинговые задачи: привлекают новых покупателей и, являясь программой лояльности, удерживают существующих. </a:t>
            </a:r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В </a:t>
            </a:r>
            <a:r>
              <a:rPr lang="ru-RU" dirty="0" smtClean="0"/>
              <a:t>предлагаемой покупателю механике акции агентство может предусмотреть механизм сбора актуальной базы данных о клиентах для дальнейшего использования в </a:t>
            </a:r>
            <a:r>
              <a:rPr lang="ru-RU" dirty="0" err="1" smtClean="0"/>
              <a:t>директ</a:t>
            </a:r>
            <a:r>
              <a:rPr lang="ru-RU" dirty="0" smtClean="0"/>
              <a:t>-маркетинге. </a:t>
            </a:r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63691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Такая </a:t>
            </a:r>
            <a:r>
              <a:rPr lang="ru-RU" dirty="0" smtClean="0"/>
              <a:t>база данных представляет собой весьма ценную информацию для рекламодателя и позволяет поддерживать связь с покупателями. </a:t>
            </a:r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итоге разработанная агентством стратегия </a:t>
            </a:r>
            <a:r>
              <a:rPr lang="en-US" dirty="0" smtClean="0"/>
              <a:t>BTL</a:t>
            </a:r>
            <a:r>
              <a:rPr lang="ru-RU" dirty="0" smtClean="0"/>
              <a:t>-коммуникаций представляется в третьем разделе </a:t>
            </a:r>
            <a:r>
              <a:rPr lang="en-US" dirty="0" smtClean="0"/>
              <a:t>copy strategy</a:t>
            </a:r>
            <a:r>
              <a:rPr lang="ru-RU" dirty="0" smtClean="0"/>
              <a:t> в виде трех документов: </a:t>
            </a:r>
          </a:p>
          <a:p>
            <a:r>
              <a:rPr lang="ru-RU" dirty="0" smtClean="0"/>
              <a:t>1. Механика </a:t>
            </a:r>
            <a:r>
              <a:rPr lang="en-US" dirty="0" smtClean="0"/>
              <a:t>BTL</a:t>
            </a:r>
            <a:r>
              <a:rPr lang="ru-RU" dirty="0" smtClean="0"/>
              <a:t>-акции, которая оформляется, как правило, в виде презентации с текстами, схемами и изображениями. </a:t>
            </a:r>
          </a:p>
          <a:p>
            <a:r>
              <a:rPr lang="ru-RU" dirty="0" smtClean="0"/>
              <a:t>2. Бюджет </a:t>
            </a:r>
            <a:r>
              <a:rPr lang="en-US" dirty="0" smtClean="0"/>
              <a:t>BTL-</a:t>
            </a:r>
            <a:r>
              <a:rPr lang="ru-RU" dirty="0" smtClean="0"/>
              <a:t>акции.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Тайминг</a:t>
            </a:r>
            <a:r>
              <a:rPr lang="ru-RU" dirty="0" smtClean="0"/>
              <a:t> </a:t>
            </a:r>
            <a:r>
              <a:rPr lang="en-US" dirty="0" smtClean="0"/>
              <a:t>BTL-</a:t>
            </a:r>
            <a:r>
              <a:rPr lang="ru-RU" dirty="0" smtClean="0"/>
              <a:t> акции. 	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 strategy</a:t>
            </a:r>
            <a:r>
              <a:rPr lang="ru-RU" dirty="0" smtClean="0"/>
              <a:t>- это базовый документ, который РА делает для клиента. </a:t>
            </a:r>
          </a:p>
          <a:p>
            <a:r>
              <a:rPr lang="ru-RU" dirty="0" smtClean="0"/>
              <a:t>готовят его для первого этапа рекламной кампании, рассчитанного на год-полтора. почти всегда он остаётся базовым документом на долгое время. </a:t>
            </a:r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Огромное значение имеет качественное обучение персонала, задействованного в акции (</a:t>
            </a:r>
            <a:r>
              <a:rPr lang="ru-RU" dirty="0" err="1" smtClean="0"/>
              <a:t>промоутеры</a:t>
            </a:r>
            <a:r>
              <a:rPr lang="ru-RU" dirty="0" smtClean="0"/>
              <a:t>, </a:t>
            </a:r>
            <a:r>
              <a:rPr lang="ru-RU" dirty="0" err="1" smtClean="0"/>
              <a:t>супервайзеры</a:t>
            </a:r>
            <a:r>
              <a:rPr lang="ru-RU" dirty="0" smtClean="0"/>
              <a:t>, продавцы магазинов и др.). Персонал должен в идеале знать товар и его преимущества, уметь грамотно отвечать на возможные возражения покупателя, доходчиво объяснять правила участия в акции. Для этого агентство иногда совместно с представителем рекламодателя заранее проводят тренинги и тестирование персонала. </a:t>
            </a:r>
            <a:endParaRPr lang="ru-RU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143000"/>
          </a:xfrm>
        </p:spPr>
        <p:txBody>
          <a:bodyPr/>
          <a:lstStyle/>
          <a:p>
            <a:r>
              <a:rPr lang="ru-RU" dirty="0" smtClean="0"/>
              <a:t>Творческий раздел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4525963"/>
          </a:xfrm>
        </p:spPr>
        <p:txBody>
          <a:bodyPr/>
          <a:lstStyle/>
          <a:p>
            <a:r>
              <a:rPr lang="ru-RU" dirty="0" smtClean="0"/>
              <a:t>Четвертая часть </a:t>
            </a:r>
            <a:r>
              <a:rPr lang="en-US" dirty="0" smtClean="0"/>
              <a:t>copy strategy – </a:t>
            </a:r>
            <a:r>
              <a:rPr lang="ru-RU" dirty="0" smtClean="0"/>
              <a:t>творческая. </a:t>
            </a:r>
            <a:endParaRPr lang="ru-RU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В </a:t>
            </a:r>
            <a:r>
              <a:rPr lang="ru-RU" dirty="0" smtClean="0"/>
              <a:t>четвертой части прежде всего излагается </a:t>
            </a:r>
            <a:r>
              <a:rPr lang="ru-RU" dirty="0" smtClean="0"/>
              <a:t>идея </a:t>
            </a:r>
            <a:r>
              <a:rPr lang="ru-RU" dirty="0" smtClean="0"/>
              <a:t>рекламы. Над этим работают творцы, которые непосредственно придумывают рекламу. А потом – производственники, которые эту рекламу делают.  </a:t>
            </a:r>
            <a:endParaRPr lang="ru-RU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четвертой части </a:t>
            </a:r>
            <a:r>
              <a:rPr lang="en-US" dirty="0" smtClean="0"/>
              <a:t>copy strategy </a:t>
            </a:r>
            <a:r>
              <a:rPr lang="ru-RU" dirty="0" smtClean="0"/>
              <a:t> представляют еще не готовый ролик и не окончательный макет печатной и наружной рекламы, а четко выполненный эскиз макеты и </a:t>
            </a:r>
            <a:r>
              <a:rPr lang="ru-RU" dirty="0" err="1" smtClean="0"/>
              <a:t>раскадровку</a:t>
            </a:r>
            <a:r>
              <a:rPr lang="ru-RU" dirty="0" smtClean="0"/>
              <a:t> ролика, для того чтобы клиент мог хорошо их себе представить. </a:t>
            </a:r>
            <a:endParaRPr lang="ru-RU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Завершается </a:t>
            </a:r>
            <a:r>
              <a:rPr lang="ru-RU" dirty="0" smtClean="0"/>
              <a:t>четвертая часть бюджетом на производство рекламных материалов – роликов, плакатов и пр.</a:t>
            </a:r>
            <a:endParaRPr lang="ru-RU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   Последний </a:t>
            </a:r>
            <a:r>
              <a:rPr lang="ru-RU" dirty="0" smtClean="0"/>
              <a:t>лист </a:t>
            </a:r>
            <a:r>
              <a:rPr lang="en-US" dirty="0" smtClean="0"/>
              <a:t>copy strategy </a:t>
            </a:r>
            <a:r>
              <a:rPr lang="ru-RU" dirty="0" smtClean="0"/>
              <a:t>– итоговая </a:t>
            </a:r>
            <a:r>
              <a:rPr lang="ru-RU" dirty="0" smtClean="0"/>
              <a:t>смета </a:t>
            </a:r>
            <a:r>
              <a:rPr lang="ru-RU" dirty="0" smtClean="0"/>
              <a:t>на всю рекламную кампанию, где указывается все </a:t>
            </a:r>
            <a:r>
              <a:rPr lang="ru-RU" dirty="0" smtClean="0"/>
              <a:t>расходы </a:t>
            </a:r>
            <a:r>
              <a:rPr lang="ru-RU" dirty="0" smtClean="0"/>
              <a:t>на СМИ</a:t>
            </a:r>
            <a:r>
              <a:rPr lang="ru-RU" dirty="0" smtClean="0"/>
              <a:t>, </a:t>
            </a:r>
            <a:r>
              <a:rPr lang="ru-RU" dirty="0" smtClean="0"/>
              <a:t>на </a:t>
            </a:r>
            <a:r>
              <a:rPr lang="ru-RU" dirty="0" smtClean="0"/>
              <a:t>исследования, </a:t>
            </a:r>
            <a:r>
              <a:rPr lang="ru-RU" dirty="0" smtClean="0"/>
              <a:t>на создание рекламы, на </a:t>
            </a:r>
            <a:r>
              <a:rPr lang="en-US" dirty="0" smtClean="0"/>
              <a:t>BTL</a:t>
            </a:r>
            <a:r>
              <a:rPr lang="ru-RU" dirty="0" smtClean="0"/>
              <a:t>-акции, агентская комиссия, налоги. Если предусмотрена презентация, то закладываются расходы на нее, или на сувенирную продукцию,  или на прямой маркетинг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/>
              <a:t>Бюджет рекламной кампании может включать очень много статей расходов. В конце все сводится воедино и выставляется итоговая цена – сколько вся кампания целиком, включая налоги, будет стоить клиенту. </a:t>
            </a:r>
            <a:endParaRPr lang="ru-RU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775813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рекламной стратегии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11294"/>
            <a:ext cx="8229600" cy="4525963"/>
          </a:xfrm>
        </p:spPr>
        <p:txBody>
          <a:bodyPr/>
          <a:lstStyle/>
          <a:p>
            <a:r>
              <a:rPr lang="ru-RU" dirty="0" smtClean="0"/>
              <a:t>Готовую </a:t>
            </a:r>
            <a:r>
              <a:rPr lang="en-US" dirty="0" smtClean="0"/>
              <a:t>copy strategy </a:t>
            </a:r>
            <a:r>
              <a:rPr lang="ru-RU" dirty="0" smtClean="0"/>
              <a:t>презентуют клиенту. </a:t>
            </a:r>
          </a:p>
          <a:p>
            <a:r>
              <a:rPr lang="ru-RU" dirty="0" smtClean="0"/>
              <a:t>В РА приходит делегация от клиента, как правило, от трех до десяти человек. Поэтому </a:t>
            </a:r>
            <a:r>
              <a:rPr lang="en-US" dirty="0" smtClean="0"/>
              <a:t>copy strategy </a:t>
            </a:r>
            <a:r>
              <a:rPr lang="ru-RU" dirty="0" smtClean="0"/>
              <a:t> нужно заготовить в нескольких экземплярах, чтобы раздать  представителям компании-рекламодателя. </a:t>
            </a:r>
            <a:endParaRPr lang="ru-RU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Обычно </a:t>
            </a:r>
            <a:r>
              <a:rPr lang="en-US" dirty="0" smtClean="0"/>
              <a:t>copy strategy </a:t>
            </a:r>
            <a:r>
              <a:rPr lang="ru-RU" dirty="0" smtClean="0"/>
              <a:t> проецируют на экран и кто-то из руководителей РА делает подробный доклад – с мотивировкой, обсуждением, выводами. </a:t>
            </a:r>
            <a:endParaRPr lang="ru-RU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Обычно </a:t>
            </a:r>
            <a:r>
              <a:rPr lang="ru-RU" dirty="0" smtClean="0"/>
              <a:t>клиенты заранее говорят, сколько времени могут выделить на презентацию – например, час собственно на презентацию, полчаса на вопросы.  </a:t>
            </a:r>
            <a:endParaRPr lang="ru-RU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Презентация </a:t>
            </a:r>
            <a:r>
              <a:rPr lang="en-US" dirty="0" smtClean="0"/>
              <a:t>copy strategy </a:t>
            </a:r>
            <a:r>
              <a:rPr lang="ru-RU" dirty="0" smtClean="0"/>
              <a:t> важна, так же как презентация самого РА клиенту. Поэтому она должна быть подготовлена с максимальной тщательностью – оформление РА, прохода по которому пройдёт клиент от входа до зала для презентаций, самого зала для презентаций.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</a:t>
            </a:r>
            <a:r>
              <a:rPr lang="en-US" dirty="0" smtClean="0"/>
              <a:t>Copy </a:t>
            </a:r>
            <a:r>
              <a:rPr lang="en-US" dirty="0" smtClean="0"/>
              <a:t>strategy</a:t>
            </a:r>
            <a:r>
              <a:rPr lang="ru-RU" dirty="0" smtClean="0"/>
              <a:t>:</a:t>
            </a:r>
          </a:p>
          <a:p>
            <a:r>
              <a:rPr lang="ru-RU" dirty="0" smtClean="0"/>
              <a:t> красиво оформляют в едином стиле, </a:t>
            </a:r>
          </a:p>
          <a:p>
            <a:r>
              <a:rPr lang="ru-RU" dirty="0" smtClean="0"/>
              <a:t>делают цветные рамочки или цветной фон, добавляют иллюстрации.</a:t>
            </a:r>
          </a:p>
          <a:p>
            <a:r>
              <a:rPr lang="ru-RU" dirty="0" smtClean="0"/>
              <a:t>Творчество РА проявляется уже в оформлении документа, насколько он презентабельно выглядит. </a:t>
            </a:r>
            <a:endParaRPr lang="ru-RU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Нужно </a:t>
            </a:r>
            <a:r>
              <a:rPr lang="ru-RU" dirty="0" smtClean="0"/>
              <a:t>проверить, как работает аппаратура, достаточно ли на столе ручек, сувениров, бутылок с водой и стаканов. Бесконечное количество разных мелочей очень важно. </a:t>
            </a:r>
            <a:endParaRPr lang="ru-RU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Удобно </a:t>
            </a:r>
            <a:r>
              <a:rPr lang="ru-RU" dirty="0" smtClean="0"/>
              <a:t>приготовить список участников, в котором, помимо имен-отчеств и должностей, размещены и их фотографии. Это облегчит общение во время презентации. </a:t>
            </a:r>
            <a:endParaRPr lang="ru-RU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Сама </a:t>
            </a:r>
            <a:r>
              <a:rPr lang="en-US" dirty="0" smtClean="0"/>
              <a:t>copy strategy </a:t>
            </a:r>
            <a:r>
              <a:rPr lang="ru-RU" dirty="0" smtClean="0"/>
              <a:t>должна быть хорошо оформлена, качественно переплетена. К ней могут быть добавлены какие-то совершенно новые идеи, которые клиент сам еще не сформулировал. </a:t>
            </a:r>
            <a:endParaRPr lang="ru-RU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32053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Если </a:t>
            </a:r>
            <a:r>
              <a:rPr lang="ru-RU" dirty="0" smtClean="0"/>
              <a:t>вы сообщите клиенту какую-то дополнительную, неожиданную информацию, которую он сам не учитывал, то он это оценит.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На каждой странице- немного текста – две-четыре фразы или один-два графика с небольшими пояснениями. </a:t>
            </a:r>
          </a:p>
          <a:p>
            <a:r>
              <a:rPr lang="ru-RU" dirty="0" smtClean="0"/>
              <a:t> Таблица должна состоять максимум из 10 строчек, включать от 5 до 15 столбцов, но не более, иначе на экране монитора все сольётся. </a:t>
            </a:r>
          </a:p>
          <a:p>
            <a:r>
              <a:rPr lang="ru-RU" dirty="0" smtClean="0"/>
              <a:t>Не надо объединять все данные в одну большую таблицу, а лучше разбить их на две-три небольших.</a:t>
            </a:r>
          </a:p>
          <a:p>
            <a:r>
              <a:rPr lang="ru-RU" dirty="0" smtClean="0"/>
              <a:t> Если нужно расписать всю рекламную кампанию, то лучше сделать это по месяцам или по отдельным носителям.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Первый раздел – маркетинговый. Как правило, его содержание в основном берется из </a:t>
            </a:r>
            <a:r>
              <a:rPr lang="ru-RU" dirty="0" err="1" smtClean="0"/>
              <a:t>брифа</a:t>
            </a:r>
            <a:r>
              <a:rPr lang="ru-RU" dirty="0" smtClean="0"/>
              <a:t> клиента. </a:t>
            </a:r>
          </a:p>
          <a:p>
            <a:r>
              <a:rPr lang="ru-RU" dirty="0" smtClean="0"/>
              <a:t>Второй раздел – </a:t>
            </a:r>
            <a:r>
              <a:rPr lang="ru-RU" dirty="0" err="1" smtClean="0"/>
              <a:t>медийный</a:t>
            </a:r>
            <a:r>
              <a:rPr lang="ru-RU" dirty="0" smtClean="0"/>
              <a:t>, в нем обосновывается выбор носителей, представляются </a:t>
            </a:r>
            <a:r>
              <a:rPr lang="ru-RU" dirty="0" err="1" smtClean="0"/>
              <a:t>медиаобсчет</a:t>
            </a:r>
            <a:r>
              <a:rPr lang="ru-RU" dirty="0" smtClean="0"/>
              <a:t>  и оптимизация </a:t>
            </a:r>
            <a:r>
              <a:rPr lang="ru-RU" dirty="0" err="1" smtClean="0"/>
              <a:t>медиаплана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Третий раздел – </a:t>
            </a:r>
            <a:r>
              <a:rPr lang="en-US" dirty="0" smtClean="0"/>
              <a:t>BTL</a:t>
            </a:r>
            <a:r>
              <a:rPr lang="ru-RU" dirty="0" smtClean="0"/>
              <a:t>, где излагается программа активностей, связанных не с прямой рекламой, и приводится обсчет их стоимости </a:t>
            </a:r>
          </a:p>
          <a:p>
            <a:r>
              <a:rPr lang="ru-RU" dirty="0" smtClean="0"/>
              <a:t>Четвертый раздел – творческий, в нем разрабатываются форма и содержание рекламных сообщений для выбранных носителей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668</TotalTime>
  <Words>2413</Words>
  <Application>Microsoft Office PowerPoint</Application>
  <PresentationFormat>Экран (4:3)</PresentationFormat>
  <Paragraphs>194</Paragraphs>
  <Slides>63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63</vt:i4>
      </vt:variant>
    </vt:vector>
  </HeadingPairs>
  <TitlesOfParts>
    <vt:vector size="66" baseType="lpstr">
      <vt:lpstr>Arial</vt:lpstr>
      <vt:lpstr>Calibri</vt:lpstr>
      <vt:lpstr>Тема Office</vt:lpstr>
      <vt:lpstr>Рекламная стратегия </vt:lpstr>
      <vt:lpstr>Презентация PowerPoint</vt:lpstr>
      <vt:lpstr>Стратегия рекламной кампании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Маркетинговый раздел рекламной стратегии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Медийный раздел рекламной стратегии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Схематическое представление рекламного бюджета по СМИ</vt:lpstr>
      <vt:lpstr>Стратегия BTL-коммуникаций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Творческий раздел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рекламной стратегии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Рекламная стратегия </dc:title>
  <dc:creator>User</dc:creator>
  <cp:lastModifiedBy>Пользователь</cp:lastModifiedBy>
  <cp:revision>111</cp:revision>
  <dcterms:created xsi:type="dcterms:W3CDTF">2016-04-25T16:37:25Z</dcterms:created>
  <dcterms:modified xsi:type="dcterms:W3CDTF">2023-05-16T10:48:25Z</dcterms:modified>
</cp:coreProperties>
</file>